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Lst>
  <p:notesMasterIdLst>
    <p:notesMasterId r:id="rId24"/>
  </p:notesMasterIdLst>
  <p:handoutMasterIdLst>
    <p:handoutMasterId r:id="rId25"/>
  </p:handoutMasterIdLst>
  <p:sldIdLst>
    <p:sldId id="1387" r:id="rId11"/>
    <p:sldId id="1493" r:id="rId12"/>
    <p:sldId id="1469" r:id="rId13"/>
    <p:sldId id="1450" r:id="rId14"/>
    <p:sldId id="1475" r:id="rId15"/>
    <p:sldId id="1476" r:id="rId16"/>
    <p:sldId id="1401" r:id="rId17"/>
    <p:sldId id="1513" r:id="rId18"/>
    <p:sldId id="1512" r:id="rId19"/>
    <p:sldId id="1515" r:id="rId20"/>
    <p:sldId id="1516" r:id="rId21"/>
    <p:sldId id="1517" r:id="rId22"/>
    <p:sldId id="1432"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5292" autoAdjust="0"/>
  </p:normalViewPr>
  <p:slideViewPr>
    <p:cSldViewPr snapToGrid="0">
      <p:cViewPr varScale="1">
        <p:scale>
          <a:sx n="100" d="100"/>
          <a:sy n="100" d="100"/>
        </p:scale>
        <p:origin x="41" y="134"/>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11/7/2016 8:38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11/7/2016 7:26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11/7/2016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11/7/2016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95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11/7/2016 7:26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11/7/2016 7:26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11/7/2016 7:26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11/7/2016 7:26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11/7/2016 7:26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11/7/2016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11/7/2016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11/7/2016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11/7/2016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11/7/2016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image" Target="../media/image47.emf"/><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emf"/></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01033"/>
            <a:ext cx="9143936" cy="1828786"/>
          </a:xfrm>
        </p:spPr>
        <p:txBody>
          <a:bodyPr/>
          <a:lstStyle/>
          <a:p>
            <a:r>
              <a:rPr lang="en-US" dirty="0"/>
              <a:t>10 steps to DevOps</a:t>
            </a:r>
            <a:br>
              <a:rPr lang="en-US" dirty="0"/>
            </a:br>
            <a:r>
              <a:rPr lang="en-US" dirty="0"/>
              <a:t>Part 5: </a:t>
            </a:r>
            <a:r>
              <a:rPr lang="en-US" dirty="0"/>
              <a:t>Infrastructure as code</a:t>
            </a: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t>
            </a:r>
            <a:r>
              <a:rPr lang="en-US"/>
              <a:t>ames.tramel@microsoft.com</a:t>
            </a:r>
            <a:endParaRPr lang="en-US" dirty="0"/>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Continuous configuration / package management</a:t>
            </a:r>
          </a:p>
          <a:p>
            <a:r>
              <a:rPr lang="en-US" sz="3200" dirty="0"/>
              <a:t>Release management</a:t>
            </a:r>
          </a:p>
          <a:p>
            <a:r>
              <a:rPr lang="en-US" sz="3200" dirty="0"/>
              <a:t>Dev / test environments</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Self-service infrastructure provisioning</a:t>
            </a:r>
          </a:p>
        </p:txBody>
      </p:sp>
      <p:pic>
        <p:nvPicPr>
          <p:cNvPr id="47" name="Picture 46"/>
          <p:cNvPicPr>
            <a:picLocks noChangeAspect="1"/>
          </p:cNvPicPr>
          <p:nvPr/>
        </p:nvPicPr>
        <p:blipFill>
          <a:blip r:embed="rId2"/>
          <a:stretch>
            <a:fillRect/>
          </a:stretch>
        </p:blipFill>
        <p:spPr>
          <a:xfrm>
            <a:off x="2825518" y="1442478"/>
            <a:ext cx="7547571" cy="4970682"/>
          </a:xfrm>
          <a:prstGeom prst="rect">
            <a:avLst/>
          </a:prstGeom>
        </p:spPr>
      </p:pic>
      <p:sp>
        <p:nvSpPr>
          <p:cNvPr id="13" name="Oval 12"/>
          <p:cNvSpPr/>
          <p:nvPr/>
        </p:nvSpPr>
        <p:spPr bwMode="auto">
          <a:xfrm>
            <a:off x="1147687" y="1204870"/>
            <a:ext cx="1288498" cy="1288498"/>
          </a:xfrm>
          <a:prstGeom prst="ellipse">
            <a:avLst/>
          </a:prstGeom>
          <a:solidFill>
            <a:srgbClr val="FFFFFF"/>
          </a:solidFill>
          <a:ln w="76200" cap="flat" cmpd="sng" algn="ctr">
            <a:solidFill>
              <a:srgbClr val="68217A"/>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705" b="0" i="0" u="none" strike="noStrike" kern="0" cap="none" spc="0" normalizeH="0" baseline="0" noProof="0" dirty="0">
              <a:ln>
                <a:noFill/>
              </a:ln>
              <a:solidFill>
                <a:srgbClr val="2FAFE9"/>
              </a:solidFill>
              <a:effectLst/>
              <a:uLnTx/>
              <a:uFillTx/>
              <a:latin typeface="Segoe UI"/>
              <a:ea typeface="Segoe UI" pitchFamily="34" charset="0"/>
              <a:cs typeface="Segoe UI" pitchFamily="34" charset="0"/>
            </a:endParaRPr>
          </a:p>
        </p:txBody>
      </p:sp>
      <p:sp>
        <p:nvSpPr>
          <p:cNvPr id="14" name="Oval 13"/>
          <p:cNvSpPr/>
          <p:nvPr/>
        </p:nvSpPr>
        <p:spPr bwMode="auto">
          <a:xfrm>
            <a:off x="1159433" y="2619621"/>
            <a:ext cx="1288498" cy="1288498"/>
          </a:xfrm>
          <a:prstGeom prst="ellipse">
            <a:avLst/>
          </a:prstGeom>
          <a:solidFill>
            <a:srgbClr val="FFFFFF"/>
          </a:solidFill>
          <a:ln w="76200" cap="flat" cmpd="sng" algn="ctr">
            <a:solidFill>
              <a:srgbClr val="2FAFE9"/>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705" b="0" i="0" u="none" strike="noStrike" kern="0" cap="none" spc="0" normalizeH="0" baseline="0" noProof="0" dirty="0">
              <a:ln>
                <a:noFill/>
              </a:ln>
              <a:solidFill>
                <a:srgbClr val="2FAFE9"/>
              </a:solidFill>
              <a:effectLst/>
              <a:uLnTx/>
              <a:uFillTx/>
              <a:latin typeface="Segoe UI"/>
              <a:ea typeface="Segoe UI" pitchFamily="34" charset="0"/>
              <a:cs typeface="Segoe UI" pitchFamily="34" charset="0"/>
            </a:endParaRPr>
          </a:p>
        </p:txBody>
      </p:sp>
      <p:sp>
        <p:nvSpPr>
          <p:cNvPr id="15" name="Oval 14"/>
          <p:cNvSpPr/>
          <p:nvPr/>
        </p:nvSpPr>
        <p:spPr bwMode="auto">
          <a:xfrm>
            <a:off x="1147687" y="4034372"/>
            <a:ext cx="1288498" cy="1288498"/>
          </a:xfrm>
          <a:prstGeom prst="ellipse">
            <a:avLst/>
          </a:prstGeom>
          <a:solidFill>
            <a:srgbClr val="FFFFFF"/>
          </a:solidFill>
          <a:ln w="76200" cap="flat" cmpd="sng" algn="ctr">
            <a:solidFill>
              <a:srgbClr val="F17719"/>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705" b="0" i="0" u="none" strike="noStrike" kern="0" cap="none" spc="0" normalizeH="0" baseline="0" noProof="0" dirty="0">
              <a:ln>
                <a:noFill/>
              </a:ln>
              <a:solidFill>
                <a:srgbClr val="2FAFE9"/>
              </a:solidFill>
              <a:effectLst/>
              <a:uLnTx/>
              <a:uFillTx/>
              <a:latin typeface="Segoe UI"/>
              <a:ea typeface="Segoe UI" pitchFamily="34" charset="0"/>
              <a:cs typeface="Segoe UI" pitchFamily="34" charset="0"/>
            </a:endParaRPr>
          </a:p>
        </p:txBody>
      </p:sp>
      <p:sp>
        <p:nvSpPr>
          <p:cNvPr id="16" name="Oval 15"/>
          <p:cNvSpPr/>
          <p:nvPr/>
        </p:nvSpPr>
        <p:spPr bwMode="auto">
          <a:xfrm>
            <a:off x="1147687" y="5449124"/>
            <a:ext cx="1288498" cy="1288498"/>
          </a:xfrm>
          <a:prstGeom prst="ellipse">
            <a:avLst/>
          </a:prstGeom>
          <a:solidFill>
            <a:srgbClr val="FFFFFF"/>
          </a:solidFill>
          <a:ln w="76200" cap="flat" cmpd="sng" algn="ctr">
            <a:solidFill>
              <a:srgbClr val="D52D1A"/>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705" b="0" i="0" u="none" strike="noStrike" kern="0" cap="none" spc="0" normalizeH="0" baseline="0" noProof="0" dirty="0">
              <a:ln>
                <a:noFill/>
              </a:ln>
              <a:solidFill>
                <a:srgbClr val="2FAFE9"/>
              </a:solidFill>
              <a:effectLst/>
              <a:uLnTx/>
              <a:uFillTx/>
              <a:latin typeface="Segoe UI"/>
              <a:ea typeface="Segoe UI" pitchFamily="34" charset="0"/>
              <a:cs typeface="Segoe UI" pitchFamily="34" charset="0"/>
            </a:endParaRPr>
          </a:p>
        </p:txBody>
      </p:sp>
      <p:pic>
        <p:nvPicPr>
          <p:cNvPr id="17" name="Picture 16" descr="Illustrations-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8684" y="4181685"/>
            <a:ext cx="1199122" cy="926595"/>
          </a:xfrm>
          <a:prstGeom prst="rect">
            <a:avLst/>
          </a:prstGeom>
        </p:spPr>
      </p:pic>
      <p:pic>
        <p:nvPicPr>
          <p:cNvPr id="18" name="Picture 17" descr="Illustrations-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8684" y="5608093"/>
            <a:ext cx="1199122" cy="926595"/>
          </a:xfrm>
          <a:prstGeom prst="rect">
            <a:avLst/>
          </a:prstGeom>
        </p:spPr>
      </p:pic>
      <p:pic>
        <p:nvPicPr>
          <p:cNvPr id="19" name="Picture 18" descr="peop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775" y="2662853"/>
            <a:ext cx="1450938" cy="1121179"/>
          </a:xfrm>
          <a:prstGeom prst="rect">
            <a:avLst/>
          </a:prstGeom>
        </p:spPr>
      </p:pic>
      <p:pic>
        <p:nvPicPr>
          <p:cNvPr id="20" name="Picture 19" descr="pers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1456" y="1248158"/>
            <a:ext cx="1450938" cy="1121179"/>
          </a:xfrm>
          <a:prstGeom prst="rect">
            <a:avLst/>
          </a:prstGeom>
        </p:spPr>
      </p:pic>
    </p:spTree>
    <p:extLst>
      <p:ext uri="{BB962C8B-B14F-4D97-AF65-F5344CB8AC3E}">
        <p14:creationId xmlns:p14="http://schemas.microsoft.com/office/powerpoint/2010/main" val="162435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grpSp>
        <p:nvGrpSpPr>
          <p:cNvPr id="82" name="Group 81"/>
          <p:cNvGrpSpPr/>
          <p:nvPr/>
        </p:nvGrpSpPr>
        <p:grpSpPr>
          <a:xfrm>
            <a:off x="3278622" y="4422890"/>
            <a:ext cx="1095894" cy="2151343"/>
            <a:chOff x="8070699" y="2463168"/>
            <a:chExt cx="1946547" cy="3821254"/>
          </a:xfrm>
        </p:grpSpPr>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nvGrpSpPr>
            <p:cNvPr id="85" name="Group 84"/>
            <p:cNvGrpSpPr/>
            <p:nvPr/>
          </p:nvGrpSpPr>
          <p:grpSpPr>
            <a:xfrm>
              <a:off x="8334103" y="3140754"/>
              <a:ext cx="582929" cy="201169"/>
              <a:chOff x="8334103" y="3143135"/>
              <a:chExt cx="582929" cy="201169"/>
            </a:xfrm>
          </p:grpSpPr>
          <p:pic>
            <p:nvPicPr>
              <p:cNvPr id="86" name="Picture 85"/>
              <p:cNvPicPr>
                <a:picLocks/>
              </p:cNvPicPr>
              <p:nvPr/>
            </p:nvPicPr>
            <p:blipFill>
              <a:blip r:embed="rId5"/>
              <a:stretch>
                <a:fillRect/>
              </a:stretch>
            </p:blipFill>
            <p:spPr>
              <a:xfrm>
                <a:off x="8334103" y="3143135"/>
                <a:ext cx="186403" cy="201169"/>
              </a:xfrm>
              <a:prstGeom prst="rect">
                <a:avLst/>
              </a:prstGeom>
            </p:spPr>
          </p:pic>
          <p:pic>
            <p:nvPicPr>
              <p:cNvPr id="87" name="Picture 86"/>
              <p:cNvPicPr>
                <a:picLocks/>
              </p:cNvPicPr>
              <p:nvPr/>
            </p:nvPicPr>
            <p:blipFill>
              <a:blip r:embed="rId5"/>
              <a:stretch>
                <a:fillRect/>
              </a:stretch>
            </p:blipFill>
            <p:spPr>
              <a:xfrm flipH="1">
                <a:off x="8734152" y="3143135"/>
                <a:ext cx="182880" cy="201169"/>
              </a:xfrm>
              <a:prstGeom prst="rect">
                <a:avLst/>
              </a:prstGeom>
            </p:spPr>
          </p:pic>
        </p:grpSp>
      </p:grpSp>
      <p:sp>
        <p:nvSpPr>
          <p:cNvPr id="7" name="Rounded Rectangle 6"/>
          <p:cNvSpPr/>
          <p:nvPr/>
        </p:nvSpPr>
        <p:spPr bwMode="auto">
          <a:xfrm>
            <a:off x="5282267" y="1599152"/>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a:gradFill>
                  <a:gsLst>
                    <a:gs pos="2917">
                      <a:schemeClr val="tx2"/>
                    </a:gs>
                    <a:gs pos="30000">
                      <a:schemeClr val="tx2"/>
                    </a:gs>
                  </a:gsLst>
                  <a:lin ang="5400000" scaled="0"/>
                </a:gradFill>
              </a:rPr>
              <a:t>Infrastructure as Code</a:t>
            </a:r>
          </a:p>
        </p:txBody>
      </p:sp>
      <p:sp>
        <p:nvSpPr>
          <p:cNvPr id="37" name="TextBox 36"/>
          <p:cNvSpPr txBox="1"/>
          <p:nvPr/>
        </p:nvSpPr>
        <p:spPr>
          <a:xfrm>
            <a:off x="7898425" y="1877510"/>
            <a:ext cx="3447758" cy="1795752"/>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Value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Optimized Resources</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Accelerate Delivery</a:t>
            </a:r>
          </a:p>
        </p:txBody>
      </p:sp>
      <p:sp>
        <p:nvSpPr>
          <p:cNvPr id="38" name="TextBox 37"/>
          <p:cNvSpPr txBox="1"/>
          <p:nvPr/>
        </p:nvSpPr>
        <p:spPr>
          <a:xfrm>
            <a:off x="7898425" y="3887107"/>
            <a:ext cx="2943943" cy="1795752"/>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1199"/>
              </a:spcAft>
              <a:buClrTx/>
              <a:buSzPct val="90000"/>
              <a:buFontTx/>
              <a:buNone/>
              <a:tabLst/>
              <a:defRPr/>
            </a:pPr>
            <a:r>
              <a:rPr kumimoji="0" lang="en-US" sz="3599" b="0" i="0" u="none" strike="noStrike" kern="120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Measure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0">
                      <a:srgbClr val="505050"/>
                    </a:gs>
                    <a:gs pos="100000">
                      <a:srgbClr val="505050"/>
                    </a:gs>
                  </a:gsLst>
                </a:gradFill>
                <a:effectLst/>
                <a:uLnTx/>
                <a:uFillTx/>
                <a:latin typeface="Segoe UI Light"/>
                <a:ea typeface="+mn-ea"/>
                <a:cs typeface="+mn-cs"/>
              </a:rPr>
              <a:t>Deployment Rate</a:t>
            </a:r>
          </a:p>
          <a:p>
            <a:pPr marL="290457" marR="0" lvl="0" indent="-290457" algn="l" defTabSz="932563" rtl="0" eaLnBrk="1" fontAlgn="auto" latinLnBrk="0" hangingPunct="1">
              <a:lnSpc>
                <a:spcPct val="90000"/>
              </a:lnSpc>
              <a:spcBef>
                <a:spcPts val="0"/>
              </a:spcBef>
              <a:spcAft>
                <a:spcPts val="1199"/>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0">
                      <a:srgbClr val="505050"/>
                    </a:gs>
                    <a:gs pos="100000">
                      <a:srgbClr val="505050"/>
                    </a:gs>
                  </a:gsLst>
                </a:gradFill>
                <a:effectLst/>
                <a:uLnTx/>
                <a:uFillTx/>
                <a:latin typeface="Segoe UI Light"/>
                <a:ea typeface="+mn-ea"/>
                <a:cs typeface="+mn-cs"/>
              </a:rPr>
              <a:t>MTTR</a:t>
            </a:r>
          </a:p>
        </p:txBody>
      </p:sp>
      <p:sp>
        <p:nvSpPr>
          <p:cNvPr id="25"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47"/>
          <p:cNvSpPr>
            <a:spLocks/>
          </p:cNvSpPr>
          <p:nvPr/>
        </p:nvSpPr>
        <p:spPr bwMode="auto">
          <a:xfrm>
            <a:off x="678510" y="5405062"/>
            <a:ext cx="256903" cy="99951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p:cNvGrpSpPr/>
          <p:nvPr/>
        </p:nvGrpSpPr>
        <p:grpSpPr>
          <a:xfrm>
            <a:off x="1325754" y="5293710"/>
            <a:ext cx="1939818" cy="1118892"/>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CODE" hidden="1"/>
          <p:cNvGrpSpPr/>
          <p:nvPr/>
        </p:nvGrpSpPr>
        <p:grpSpPr>
          <a:xfrm>
            <a:off x="1520799" y="2686512"/>
            <a:ext cx="830109" cy="1228729"/>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6" name="TextBox 75"/>
            <p:cNvSpPr txBox="1"/>
            <p:nvPr/>
          </p:nvSpPr>
          <p:spPr>
            <a:xfrm>
              <a:off x="1418248" y="2499327"/>
              <a:ext cx="830227" cy="489365"/>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CODE</a:t>
              </a:r>
            </a:p>
          </p:txBody>
        </p:sp>
      </p:grpSp>
      <p:sp>
        <p:nvSpPr>
          <p:cNvPr id="79" name="Rounded Rectangle 78"/>
          <p:cNvSpPr/>
          <p:nvPr/>
        </p:nvSpPr>
        <p:spPr bwMode="auto">
          <a:xfrm>
            <a:off x="5282267" y="3313548"/>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STAGE</a:t>
            </a:r>
          </a:p>
        </p:txBody>
      </p:sp>
      <p:sp>
        <p:nvSpPr>
          <p:cNvPr id="80" name="Rounded Rectangle 79"/>
          <p:cNvSpPr/>
          <p:nvPr/>
        </p:nvSpPr>
        <p:spPr bwMode="auto">
          <a:xfrm>
            <a:off x="5282267" y="5027943"/>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PRODUCTION</a:t>
            </a:r>
          </a:p>
        </p:txBody>
      </p:sp>
      <p:cxnSp>
        <p:nvCxnSpPr>
          <p:cNvPr id="11" name="Straight Connector 10"/>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260" y="3098092"/>
            <a:ext cx="781048" cy="814079"/>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 name="CODE 2"/>
          <p:cNvGrpSpPr/>
          <p:nvPr/>
        </p:nvGrpSpPr>
        <p:grpSpPr>
          <a:xfrm>
            <a:off x="1548260" y="3098092"/>
            <a:ext cx="781048" cy="814079"/>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2" name="CODE 3"/>
          <p:cNvGrpSpPr/>
          <p:nvPr/>
        </p:nvGrpSpPr>
        <p:grpSpPr>
          <a:xfrm>
            <a:off x="1542108" y="3098092"/>
            <a:ext cx="781048" cy="81407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2"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p:cNvSpPr txBox="1"/>
          <p:nvPr/>
        </p:nvSpPr>
        <p:spPr>
          <a:xfrm>
            <a:off x="890793" y="5186474"/>
            <a:ext cx="35732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505050">
                        <a:lumMod val="50000"/>
                      </a:srgbClr>
                    </a:gs>
                    <a:gs pos="74000">
                      <a:srgbClr val="505050">
                        <a:lumMod val="50000"/>
                      </a:srgbClr>
                    </a:gs>
                  </a:gsLst>
                  <a:lin ang="5400000" scaled="0"/>
                </a:gradFill>
                <a:effectLst/>
                <a:uLnTx/>
                <a:uFillTx/>
                <a:latin typeface="Segoe UI"/>
                <a:ea typeface="+mn-ea"/>
                <a:cs typeface="+mn-cs"/>
              </a:rPr>
              <a:t>DEV</a:t>
            </a:r>
          </a:p>
        </p:txBody>
      </p:sp>
      <p:sp>
        <p:nvSpPr>
          <p:cNvPr id="78" name="TextBox 77"/>
          <p:cNvSpPr txBox="1"/>
          <p:nvPr/>
        </p:nvSpPr>
        <p:spPr>
          <a:xfrm>
            <a:off x="3427668" y="5186474"/>
            <a:ext cx="354777" cy="197628"/>
          </a:xfrm>
          <a:prstGeom prst="rect">
            <a:avLst/>
          </a:prstGeom>
          <a:noFill/>
        </p:spPr>
        <p:txBody>
          <a:bodyPr wrap="none" lIns="0" tIns="0" rIns="0" bIns="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grpSp>
        <p:nvGrpSpPr>
          <p:cNvPr id="132" name="CODE 3"/>
          <p:cNvGrpSpPr/>
          <p:nvPr/>
        </p:nvGrpSpPr>
        <p:grpSpPr>
          <a:xfrm>
            <a:off x="1548261" y="3086960"/>
            <a:ext cx="781048" cy="814079"/>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71947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par>
                          <p:cTn id="12" fill="hold">
                            <p:stCondLst>
                              <p:cond delay="205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childTnLst>
                          </p:cTn>
                        </p:par>
                        <p:par>
                          <p:cTn id="24" fill="hold">
                            <p:stCondLst>
                              <p:cond delay="0"/>
                            </p:stCondLst>
                            <p:childTnLst>
                              <p:par>
                                <p:cTn id="25" presetID="42" presetClass="path" presetSubtype="0" decel="100000" fill="hold" nodeType="afterEffect">
                                  <p:stCondLst>
                                    <p:cond delay="0"/>
                                  </p:stCondLst>
                                  <p:childTnLst>
                                    <p:animMotion origin="layout" path="M 1.51902E-6 -4.81616E-6 L 0.35627 -0.13073 " pathEditMode="relative" rAng="0" ptsTypes="AA">
                                      <p:cBhvr>
                                        <p:cTn id="26" dur="2000" fill="hold"/>
                                        <p:tgtEl>
                                          <p:spTgt spid="112"/>
                                        </p:tgtEl>
                                        <p:attrNameLst>
                                          <p:attrName>ppt_x</p:attrName>
                                          <p:attrName>ppt_y</p:attrName>
                                        </p:attrNameLst>
                                      </p:cBhvr>
                                      <p:rCtr x="17807" y="-6537"/>
                                    </p:animMotion>
                                  </p:childTnLst>
                                </p:cTn>
                              </p:par>
                              <p:par>
                                <p:cTn id="27" presetID="42" presetClass="path" presetSubtype="0" decel="100000" fill="hold" nodeType="withEffect">
                                  <p:stCondLst>
                                    <p:cond delay="0"/>
                                  </p:stCondLst>
                                  <p:childTnLst>
                                    <p:animMotion origin="layout" path="M 9.24177E-7 -4.81616E-6 L 0.35576 0.11371 " pathEditMode="relative" rAng="0" ptsTypes="AA">
                                      <p:cBhvr>
                                        <p:cTn id="28" dur="2000" fill="hold"/>
                                        <p:tgtEl>
                                          <p:spTgt spid="102"/>
                                        </p:tgtEl>
                                        <p:attrNameLst>
                                          <p:attrName>ppt_x</p:attrName>
                                          <p:attrName>ppt_y</p:attrName>
                                        </p:attrNameLst>
                                      </p:cBhvr>
                                      <p:rCtr x="17781" y="5674"/>
                                    </p:animMotion>
                                  </p:childTnLst>
                                </p:cTn>
                              </p:par>
                              <p:par>
                                <p:cTn id="29" presetID="42" presetClass="path" presetSubtype="0" decel="100000" fill="hold" nodeType="withEffect">
                                  <p:stCondLst>
                                    <p:cond delay="0"/>
                                  </p:stCondLst>
                                  <p:childTnLst>
                                    <p:animMotion origin="layout" path="M 9.24177E-7 -4.81616E-6 L 0.35678 0.36065 " pathEditMode="relative" rAng="0" ptsTypes="AA">
                                      <p:cBhvr>
                                        <p:cTn id="30" dur="2000" fill="hold"/>
                                        <p:tgtEl>
                                          <p:spTgt spid="91"/>
                                        </p:tgtEl>
                                        <p:attrNameLst>
                                          <p:attrName>ppt_x</p:attrName>
                                          <p:attrName>ppt_y</p:attrName>
                                        </p:attrNameLst>
                                      </p:cBhvr>
                                      <p:rCtr x="17833" y="18021"/>
                                    </p:animMotion>
                                  </p:childTnLst>
                                </p:cTn>
                              </p:par>
                            </p:childTnLst>
                          </p:cTn>
                        </p:par>
                        <p:par>
                          <p:cTn id="31" fill="hold">
                            <p:stCondLst>
                              <p:cond delay="2000"/>
                            </p:stCondLst>
                            <p:childTnLst>
                              <p:par>
                                <p:cTn id="32" presetID="10" presetClass="exit" presetSubtype="0" fill="hold" nodeType="afterEffect">
                                  <p:stCondLst>
                                    <p:cond delay="500"/>
                                  </p:stCondLst>
                                  <p:childTnLst>
                                    <p:animEffect transition="out" filter="fade">
                                      <p:cBhvr>
                                        <p:cTn id="33" dur="650"/>
                                        <p:tgtEl>
                                          <p:spTgt spid="112"/>
                                        </p:tgtEl>
                                      </p:cBhvr>
                                    </p:animEffect>
                                    <p:set>
                                      <p:cBhvr>
                                        <p:cTn id="34" dur="1" fill="hold">
                                          <p:stCondLst>
                                            <p:cond delay="649"/>
                                          </p:stCondLst>
                                        </p:cTn>
                                        <p:tgtEl>
                                          <p:spTgt spid="112"/>
                                        </p:tgtEl>
                                        <p:attrNameLst>
                                          <p:attrName>style.visibility</p:attrName>
                                        </p:attrNameLst>
                                      </p:cBhvr>
                                      <p:to>
                                        <p:strVal val="hidden"/>
                                      </p:to>
                                    </p:set>
                                  </p:childTnLst>
                                </p:cTn>
                              </p:par>
                            </p:childTnLst>
                          </p:cTn>
                        </p:par>
                        <p:par>
                          <p:cTn id="35" fill="hold">
                            <p:stCondLst>
                              <p:cond delay="3150"/>
                            </p:stCondLst>
                            <p:childTnLst>
                              <p:par>
                                <p:cTn id="36" presetID="10" presetClass="entr" presetSubtype="0" fill="hold" grpId="0"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650"/>
                                        <p:tgtEl>
                                          <p:spTgt spid="122"/>
                                        </p:tgtEl>
                                      </p:cBhvr>
                                    </p:animEffect>
                                  </p:childTnLst>
                                </p:cTn>
                              </p:par>
                            </p:childTnLst>
                          </p:cTn>
                        </p:par>
                        <p:par>
                          <p:cTn id="39" fill="hold">
                            <p:stCondLst>
                              <p:cond delay="3800"/>
                            </p:stCondLst>
                            <p:childTnLst>
                              <p:par>
                                <p:cTn id="40" presetID="10" presetClass="exit" presetSubtype="0" fill="hold" nodeType="afterEffect">
                                  <p:stCondLst>
                                    <p:cond delay="300"/>
                                  </p:stCondLst>
                                  <p:childTnLst>
                                    <p:animEffect transition="out" filter="fade">
                                      <p:cBhvr>
                                        <p:cTn id="41" dur="650"/>
                                        <p:tgtEl>
                                          <p:spTgt spid="102"/>
                                        </p:tgtEl>
                                      </p:cBhvr>
                                    </p:animEffect>
                                    <p:set>
                                      <p:cBhvr>
                                        <p:cTn id="42" dur="1" fill="hold">
                                          <p:stCondLst>
                                            <p:cond delay="649"/>
                                          </p:stCondLst>
                                        </p:cTn>
                                        <p:tgtEl>
                                          <p:spTgt spid="102"/>
                                        </p:tgtEl>
                                        <p:attrNameLst>
                                          <p:attrName>style.visibility</p:attrName>
                                        </p:attrNameLst>
                                      </p:cBhvr>
                                      <p:to>
                                        <p:strVal val="hidden"/>
                                      </p:to>
                                    </p:se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650"/>
                                        <p:tgtEl>
                                          <p:spTgt spid="123"/>
                                        </p:tgtEl>
                                      </p:cBhvr>
                                    </p:animEffect>
                                  </p:childTnLst>
                                </p:cTn>
                              </p:par>
                            </p:childTnLst>
                          </p:cTn>
                        </p:par>
                        <p:par>
                          <p:cTn id="47" fill="hold">
                            <p:stCondLst>
                              <p:cond delay="5400"/>
                            </p:stCondLst>
                            <p:childTnLst>
                              <p:par>
                                <p:cTn id="48" presetID="10" presetClass="exit" presetSubtype="0" fill="hold" nodeType="afterEffect">
                                  <p:stCondLst>
                                    <p:cond delay="300"/>
                                  </p:stCondLst>
                                  <p:childTnLst>
                                    <p:animEffect transition="out" filter="fade">
                                      <p:cBhvr>
                                        <p:cTn id="49" dur="650"/>
                                        <p:tgtEl>
                                          <p:spTgt spid="91"/>
                                        </p:tgtEl>
                                      </p:cBhvr>
                                    </p:animEffect>
                                    <p:set>
                                      <p:cBhvr>
                                        <p:cTn id="50" dur="1" fill="hold">
                                          <p:stCondLst>
                                            <p:cond delay="649"/>
                                          </p:stCondLst>
                                        </p:cTn>
                                        <p:tgtEl>
                                          <p:spTgt spid="91"/>
                                        </p:tgtEl>
                                        <p:attrNameLst>
                                          <p:attrName>style.visibility</p:attrName>
                                        </p:attrNameLst>
                                      </p:cBhvr>
                                      <p:to>
                                        <p:strVal val="hidden"/>
                                      </p:to>
                                    </p:set>
                                  </p:childTnLst>
                                </p:cTn>
                              </p:par>
                            </p:childTnLst>
                          </p:cTn>
                        </p:par>
                        <p:par>
                          <p:cTn id="51" fill="hold">
                            <p:stCondLst>
                              <p:cond delay="6350"/>
                            </p:stCondLst>
                            <p:childTnLst>
                              <p:par>
                                <p:cTn id="52" presetID="10" presetClass="entr" presetSubtype="0"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650"/>
                                        <p:tgtEl>
                                          <p:spTgt spid="124"/>
                                        </p:tgtEl>
                                      </p:cBhvr>
                                    </p:animEffect>
                                  </p:childTnLst>
                                </p:cTn>
                              </p:par>
                            </p:childTnLst>
                          </p:cTn>
                        </p:par>
                        <p:par>
                          <p:cTn id="55" fill="hold">
                            <p:stCondLst>
                              <p:cond delay="7000"/>
                            </p:stCondLst>
                            <p:childTnLst>
                              <p:par>
                                <p:cTn id="56" presetID="10" presetClass="entr" presetSubtype="0" fill="hold" grpId="0" nodeType="afterEffect">
                                  <p:stCondLst>
                                    <p:cond delay="5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3"/>
    <ds:schemaRef ds:uri="f9daf949-4c21-42d7-abd9-58188759ed59"/>
    <ds:schemaRef ds:uri="http://www.w3.org/XML/1998/namespace"/>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4586</TotalTime>
  <Words>1614</Words>
  <Application>Microsoft Office PowerPoint</Application>
  <PresentationFormat>Custom</PresentationFormat>
  <Paragraphs>269</Paragraphs>
  <Slides>13</Slides>
  <Notes>12</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13</vt:i4>
      </vt:variant>
    </vt:vector>
  </HeadingPairs>
  <TitlesOfParts>
    <vt:vector size="33"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10 steps to DevOps Part 5: Infrastructure as code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Self-service infrastructure provisioning</vt:lpstr>
      <vt:lpstr>Infrastructure as Code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84</cp:revision>
  <dcterms:created xsi:type="dcterms:W3CDTF">2015-07-26T21:41:15Z</dcterms:created>
  <dcterms:modified xsi:type="dcterms:W3CDTF">2016-11-07T15:01:33Z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